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  <p:sldMasterId id="2147483652" r:id="rId2"/>
  </p:sldMasterIdLst>
  <p:notesMasterIdLst>
    <p:notesMasterId r:id="rId32"/>
  </p:notesMasterIdLst>
  <p:sldIdLst>
    <p:sldId id="256" r:id="rId3"/>
    <p:sldId id="291" r:id="rId4"/>
    <p:sldId id="262" r:id="rId5"/>
    <p:sldId id="265" r:id="rId6"/>
    <p:sldId id="266" r:id="rId7"/>
    <p:sldId id="267" r:id="rId8"/>
    <p:sldId id="268" r:id="rId9"/>
    <p:sldId id="269" r:id="rId10"/>
    <p:sldId id="286" r:id="rId11"/>
    <p:sldId id="270" r:id="rId12"/>
    <p:sldId id="272" r:id="rId13"/>
    <p:sldId id="277" r:id="rId14"/>
    <p:sldId id="263" r:id="rId15"/>
    <p:sldId id="274" r:id="rId16"/>
    <p:sldId id="275" r:id="rId17"/>
    <p:sldId id="287" r:id="rId18"/>
    <p:sldId id="278" r:id="rId19"/>
    <p:sldId id="289" r:id="rId20"/>
    <p:sldId id="280" r:id="rId21"/>
    <p:sldId id="273" r:id="rId22"/>
    <p:sldId id="281" r:id="rId23"/>
    <p:sldId id="271" r:id="rId24"/>
    <p:sldId id="285" r:id="rId25"/>
    <p:sldId id="282" r:id="rId26"/>
    <p:sldId id="284" r:id="rId27"/>
    <p:sldId id="290" r:id="rId28"/>
    <p:sldId id="276" r:id="rId29"/>
    <p:sldId id="258" r:id="rId30"/>
    <p:sldId id="261" r:id="rId31"/>
  </p:sldIdLst>
  <p:sldSz cx="9144000" cy="5143500" type="screen16x9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D3A2"/>
    <a:srgbClr val="25005C"/>
    <a:srgbClr val="E2CA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27" autoAdjust="0"/>
    <p:restoredTop sz="94682"/>
  </p:normalViewPr>
  <p:slideViewPr>
    <p:cSldViewPr snapToGrid="0" snapToObjects="1" showGuides="1">
      <p:cViewPr varScale="1">
        <p:scale>
          <a:sx n="149" d="100"/>
          <a:sy n="149" d="100"/>
        </p:scale>
        <p:origin x="222" y="108"/>
      </p:cViewPr>
      <p:guideLst>
        <p:guide orient="horz" pos="1620"/>
        <p:guide pos="28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F14AB322-DC24-4FF0-959C-F28AAD9E0DC4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53B45FD7-8D20-4F7A-AE8A-1CF417835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68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45FD7-8D20-4F7A-AE8A-1CF417835E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678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45FD7-8D20-4F7A-AE8A-1CF417835EA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6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45FD7-8D20-4F7A-AE8A-1CF417835EA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96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 7: 443</a:t>
            </a:r>
          </a:p>
          <a:p>
            <a:r>
              <a:rPr lang="en-US" dirty="0"/>
              <a:t>1500 m/s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45FD7-8D20-4F7A-AE8A-1CF417835EA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376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 7: 443</a:t>
            </a:r>
          </a:p>
          <a:p>
            <a:r>
              <a:rPr lang="en-US" dirty="0"/>
              <a:t>1500 m/s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45FD7-8D20-4F7A-AE8A-1CF417835EA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2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45FD7-8D20-4F7A-AE8A-1CF417835EA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36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bokeh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45FD7-8D20-4F7A-AE8A-1CF417835EA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029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bokeh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45FD7-8D20-4F7A-AE8A-1CF417835EA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789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45FD7-8D20-4F7A-AE8A-1CF417835EA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606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45FD7-8D20-4F7A-AE8A-1CF417835EA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43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81" y="4599107"/>
            <a:ext cx="2416273" cy="212486"/>
          </a:xfrm>
          <a:prstGeom prst="rect">
            <a:avLst/>
          </a:prstGeom>
        </p:spPr>
      </p:pic>
      <p:pic>
        <p:nvPicPr>
          <p:cNvPr id="10" name="Picture 9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007990"/>
            <a:ext cx="1371600" cy="923544"/>
          </a:xfrm>
          <a:prstGeom prst="rect">
            <a:avLst/>
          </a:prstGeom>
        </p:spPr>
      </p:pic>
      <p:sp>
        <p:nvSpPr>
          <p:cNvPr id="11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1086834"/>
            <a:ext cx="6972300" cy="2641756"/>
          </a:xfrm>
          <a:prstGeom prst="rect">
            <a:avLst/>
          </a:prstGeom>
          <a:ln>
            <a:noFill/>
          </a:ln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68081" y="3868290"/>
            <a:ext cx="16002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40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9031" y="1363508"/>
            <a:ext cx="1103781" cy="96362"/>
          </a:xfrm>
          <a:prstGeom prst="rect">
            <a:avLst/>
          </a:prstGeom>
        </p:spPr>
      </p:pic>
      <p:sp>
        <p:nvSpPr>
          <p:cNvPr id="10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460370" y="1754102"/>
            <a:ext cx="8184662" cy="2961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chemeClr val="tx1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007990"/>
            <a:ext cx="1371600" cy="923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0370" y="369733"/>
            <a:ext cx="8184662" cy="993775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85" y="758518"/>
            <a:ext cx="2539991" cy="1723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8081" y="3868290"/>
            <a:ext cx="1600200" cy="139700"/>
          </a:xfrm>
          <a:prstGeom prst="rect">
            <a:avLst/>
          </a:prstGeom>
        </p:spPr>
      </p:pic>
      <p:pic>
        <p:nvPicPr>
          <p:cNvPr id="12" name="Picture 11" descr="W Logo_Purple_2685_HEX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007990"/>
            <a:ext cx="1371600" cy="923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0375" y="108683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901491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2320239"/>
            <a:ext cx="8197114" cy="2251761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0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>
              <a:defRPr sz="16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0375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chemeClr val="tx2"/>
                </a:solidFill>
                <a:latin typeface="Uni Sans" charset="0"/>
                <a:ea typeface="Uni Sans" charset="0"/>
                <a:cs typeface="Uni Sans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REGULAR, 24 PT.)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5381" y="1364403"/>
            <a:ext cx="1103781" cy="96361"/>
          </a:xfrm>
          <a:prstGeom prst="rect">
            <a:avLst/>
          </a:prstGeom>
        </p:spPr>
      </p:pic>
      <p:pic>
        <p:nvPicPr>
          <p:cNvPr id="15" name="Picture 14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007990"/>
            <a:ext cx="1371600" cy="923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0375" y="370180"/>
            <a:ext cx="8184662" cy="993775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683210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1730667"/>
            <a:ext cx="8197114" cy="2365901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0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>
              <a:defRPr sz="16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5381" y="1364403"/>
            <a:ext cx="1103781" cy="96361"/>
          </a:xfrm>
          <a:prstGeom prst="rect">
            <a:avLst/>
          </a:prstGeom>
        </p:spPr>
      </p:pic>
      <p:pic>
        <p:nvPicPr>
          <p:cNvPr id="11" name="Picture 10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007990"/>
            <a:ext cx="1371600" cy="923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0375" y="369733"/>
            <a:ext cx="8184662" cy="993775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90392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447923" y="1724977"/>
            <a:ext cx="8184662" cy="2961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chemeClr val="tx1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5381" y="1364403"/>
            <a:ext cx="1103781" cy="96361"/>
          </a:xfrm>
          <a:prstGeom prst="rect">
            <a:avLst/>
          </a:prstGeom>
        </p:spPr>
      </p:pic>
      <p:pic>
        <p:nvPicPr>
          <p:cNvPr id="11" name="Picture 10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007990"/>
            <a:ext cx="1371600" cy="923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0375" y="371510"/>
            <a:ext cx="8172210" cy="993775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744044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8081" y="3868290"/>
            <a:ext cx="1600200" cy="139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81" y="4599107"/>
            <a:ext cx="2416273" cy="212486"/>
          </a:xfrm>
          <a:prstGeom prst="rect">
            <a:avLst/>
          </a:prstGeom>
        </p:spPr>
      </p:pic>
      <p:pic>
        <p:nvPicPr>
          <p:cNvPr id="11" name="Picture 10" descr="W Logo_Purple_2685_HEX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007990"/>
            <a:ext cx="1371600" cy="923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9614" y="1086834"/>
            <a:ext cx="6973061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8081" y="3868290"/>
            <a:ext cx="1600200" cy="139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85" y="758518"/>
            <a:ext cx="2539991" cy="172311"/>
          </a:xfrm>
          <a:prstGeom prst="rect">
            <a:avLst/>
          </a:prstGeom>
        </p:spPr>
      </p:pic>
      <p:pic>
        <p:nvPicPr>
          <p:cNvPr id="16" name="Picture 15" descr="W Logo_Purple_2685_HEX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007990"/>
            <a:ext cx="1371600" cy="923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0375" y="108683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107402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5381" y="1364403"/>
            <a:ext cx="1103781" cy="963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9031" y="1363508"/>
            <a:ext cx="1103781" cy="96362"/>
          </a:xfrm>
          <a:prstGeom prst="rect">
            <a:avLst/>
          </a:prstGeom>
        </p:spPr>
      </p:pic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2320239"/>
            <a:ext cx="8197114" cy="2251761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0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>
              <a:defRPr sz="16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0375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chemeClr val="tx2"/>
                </a:solidFill>
                <a:latin typeface="Uni Sans" charset="0"/>
                <a:ea typeface="Uni Sans" charset="0"/>
                <a:cs typeface="Uni Sans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REGULAR, 24 PT.)</a:t>
            </a:r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007990"/>
            <a:ext cx="1371600" cy="923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0375" y="377358"/>
            <a:ext cx="8184662" cy="993775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9031" y="1363508"/>
            <a:ext cx="1103781" cy="96362"/>
          </a:xfrm>
          <a:prstGeom prst="rect">
            <a:avLst/>
          </a:prstGeom>
        </p:spPr>
      </p:pic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1730667"/>
            <a:ext cx="8197114" cy="2365901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0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>
              <a:defRPr sz="16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11" name="Picture 10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007990"/>
            <a:ext cx="1371600" cy="923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0375" y="369733"/>
            <a:ext cx="8184662" cy="993775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8D3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" t="38360" r="13252" b="30129"/>
          <a:stretch/>
        </p:blipFill>
        <p:spPr>
          <a:xfrm>
            <a:off x="0" y="0"/>
            <a:ext cx="9144000" cy="2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65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3" r:id="rId2"/>
    <p:sldLayoutId id="2147483681" r:id="rId3"/>
    <p:sldLayoutId id="2147483675" r:id="rId4"/>
    <p:sldLayoutId id="2147483677" r:id="rId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" t="38360" r="13252" b="30129"/>
          <a:stretch/>
        </p:blipFill>
        <p:spPr>
          <a:xfrm>
            <a:off x="0" y="0"/>
            <a:ext cx="9144000" cy="2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9" r:id="rId2"/>
    <p:sldLayoutId id="2147483663" r:id="rId3"/>
    <p:sldLayoutId id="2147483664" r:id="rId4"/>
    <p:sldLayoutId id="2147483665" r:id="rId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://link.springer.com/chapter/10.1007/978-1-4419-8678-8_1&amp;psig=AOvVaw3YniILlun_33ZGf5DAGc8u&amp;ust=1581318031475000&amp;source=images&amp;cd=vfe&amp;ved=0CAIQjRxqFwoTCKCwifnyw-cCFQAAAAAdAAAAABBX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gif"/><Relationship Id="rId5" Type="http://schemas.openxmlformats.org/officeDocument/2006/relationships/image" Target="../media/image22.png"/><Relationship Id="rId4" Type="http://schemas.openxmlformats.org/officeDocument/2006/relationships/image" Target="../media/image2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4" y="1086834"/>
            <a:ext cx="7343923" cy="2641756"/>
          </a:xfrm>
        </p:spPr>
        <p:txBody>
          <a:bodyPr/>
          <a:lstStyle/>
          <a:p>
            <a:r>
              <a:rPr lang="en-US" dirty="0"/>
              <a:t>Machine Learning on Seismic Streamer Data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821D588-C1E5-42F5-BF69-71D26CB7A2B5}"/>
              </a:ext>
            </a:extLst>
          </p:cNvPr>
          <p:cNvSpPr txBox="1">
            <a:spLocks/>
          </p:cNvSpPr>
          <p:nvPr/>
        </p:nvSpPr>
        <p:spPr>
          <a:xfrm>
            <a:off x="460375" y="2910375"/>
            <a:ext cx="1764320" cy="38312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Ellory Freneau</a:t>
            </a:r>
          </a:p>
        </p:txBody>
      </p:sp>
    </p:spTree>
    <p:extLst>
      <p:ext uri="{BB962C8B-B14F-4D97-AF65-F5344CB8AC3E}">
        <p14:creationId xmlns:p14="http://schemas.microsoft.com/office/powerpoint/2010/main" val="2038487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68E34F-01DB-4A6E-A73D-A79564D10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2359"/>
            <a:ext cx="4321602" cy="225176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9ECD70-A389-4962-8B5E-626B184F77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2A35A-FFD7-4533-8D3A-8120F8880B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Where does the data come from? How is it organized? [5]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E493E3-5044-4B85-9CF8-23CCC3C9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– Cruises, Lines and Shots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43CDD-B493-4524-8364-5C2980FD86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80" b="12515"/>
          <a:stretch/>
        </p:blipFill>
        <p:spPr>
          <a:xfrm>
            <a:off x="6833833" y="322010"/>
            <a:ext cx="1888135" cy="14013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DE1DCB-8DD2-47A9-B1C9-4EAEE5F34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303" y="4438872"/>
            <a:ext cx="3011685" cy="658425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C41F66E-1EA0-4306-AD61-766C771F2F76}"/>
              </a:ext>
            </a:extLst>
          </p:cNvPr>
          <p:cNvSpPr txBox="1">
            <a:spLocks/>
          </p:cNvSpPr>
          <p:nvPr/>
        </p:nvSpPr>
        <p:spPr>
          <a:xfrm>
            <a:off x="179131" y="4892521"/>
            <a:ext cx="8542837" cy="2855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400" b="0" i="0" kern="1200" baseline="0">
                <a:solidFill>
                  <a:schemeClr val="tx2"/>
                </a:solidFill>
                <a:latin typeface="Uni Sans" charset="0"/>
                <a:ea typeface="Uni Sans" charset="0"/>
                <a:cs typeface="Uni Sans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latin typeface="Garamond" panose="02020404030301010803" pitchFamily="18" charset="0"/>
              </a:rPr>
              <a:t>[5] https://steveholbrook.com/research/cascadia2d/coast_cruise_report.pdf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A2095A-6C50-4C14-AE86-579E73420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851" y="2300932"/>
            <a:ext cx="3481172" cy="209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44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9ECD70-A389-4962-8B5E-626B184F77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636 Hydrophones (over 8.5 km/5.3 mi).</a:t>
            </a:r>
          </a:p>
          <a:p>
            <a:r>
              <a:rPr lang="en-US" dirty="0"/>
              <a:t>16 seconds, Fs=500 Hz. double64.</a:t>
            </a:r>
          </a:p>
          <a:p>
            <a:r>
              <a:rPr lang="en-US" dirty="0"/>
              <a:t>636x8192 matrix per shot.</a:t>
            </a:r>
          </a:p>
          <a:p>
            <a:r>
              <a:rPr lang="en-US" dirty="0"/>
              <a:t>UTM coordinates of each hydrophone.</a:t>
            </a:r>
          </a:p>
          <a:p>
            <a:r>
              <a:rPr lang="en-US" dirty="0"/>
              <a:t>Other data sets (magnetism, salinity, gravity etc.)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2A35A-FFD7-4533-8D3A-8120F8880B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What data is recorded during a shot?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E493E3-5044-4B85-9CF8-23CCC3C9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– Single Shot</a:t>
            </a:r>
          </a:p>
        </p:txBody>
      </p:sp>
    </p:spTree>
    <p:extLst>
      <p:ext uri="{BB962C8B-B14F-4D97-AF65-F5344CB8AC3E}">
        <p14:creationId xmlns:p14="http://schemas.microsoft.com/office/powerpoint/2010/main" val="3681791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E493E3-5044-4B85-9CF8-23CCC3C9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Analysis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E39537D-57F8-4F33-ABDB-CBCE53816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36" y="1729289"/>
            <a:ext cx="3840896" cy="28806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0E64D2-5965-4783-BBAC-30F993DDF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405" y="1972036"/>
            <a:ext cx="2873321" cy="2395178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F0BD02E-958A-40E9-8CB9-35F2FAFE4051}"/>
              </a:ext>
            </a:extLst>
          </p:cNvPr>
          <p:cNvSpPr txBox="1">
            <a:spLocks/>
          </p:cNvSpPr>
          <p:nvPr/>
        </p:nvSpPr>
        <p:spPr>
          <a:xfrm>
            <a:off x="179131" y="4817297"/>
            <a:ext cx="7897003" cy="4326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400" b="0" i="0" kern="1200" baseline="0">
                <a:solidFill>
                  <a:schemeClr val="tx2"/>
                </a:solidFill>
                <a:latin typeface="Uni Sans" charset="0"/>
                <a:ea typeface="Uni Sans" charset="0"/>
                <a:cs typeface="Uni Sans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latin typeface="Garamond" panose="02020404030301010803" pitchFamily="18" charset="0"/>
              </a:rPr>
              <a:t>[6] Abadi, S. H., &amp; </a:t>
            </a:r>
            <a:r>
              <a:rPr lang="en-US" sz="800" b="1" dirty="0">
                <a:latin typeface="Garamond" panose="02020404030301010803" pitchFamily="18" charset="0"/>
              </a:rPr>
              <a:t>Freneau, E. </a:t>
            </a:r>
            <a:r>
              <a:rPr lang="en-US" sz="800" dirty="0">
                <a:latin typeface="Garamond" panose="02020404030301010803" pitchFamily="18" charset="0"/>
              </a:rPr>
              <a:t>(2019). Short-range propagation characteristics of </a:t>
            </a:r>
            <a:r>
              <a:rPr lang="en-US" sz="800" dirty="0" err="1">
                <a:latin typeface="Garamond" panose="02020404030301010803" pitchFamily="18" charset="0"/>
              </a:rPr>
              <a:t>airgun</a:t>
            </a:r>
            <a:r>
              <a:rPr lang="en-US" sz="800" dirty="0">
                <a:latin typeface="Garamond" panose="02020404030301010803" pitchFamily="18" charset="0"/>
              </a:rPr>
              <a:t> pulses during marine seismic reflection surveys. The Journal of the Acoustical Society of America, 146(4), 2430–2442. </a:t>
            </a:r>
            <a:r>
              <a:rPr lang="en-US" sz="800" u="sng" dirty="0">
                <a:latin typeface="Garamond" panose="02020404030301010803" pitchFamily="18" charset="0"/>
              </a:rPr>
              <a:t>https://doi.org/10.1121/1.5127843</a:t>
            </a:r>
            <a:r>
              <a:rPr lang="en-US" sz="800" dirty="0">
                <a:latin typeface="Garamond" panose="02020404030301010803" pitchFamily="18" charset="0"/>
              </a:rPr>
              <a:t>.</a:t>
            </a:r>
          </a:p>
          <a:p>
            <a:endParaRPr lang="en-US" sz="800" dirty="0">
              <a:latin typeface="Garamond" panose="02020404030301010803" pitchFamily="18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633ABED-6416-49E5-9AF9-531A3E85ED68}"/>
              </a:ext>
            </a:extLst>
          </p:cNvPr>
          <p:cNvSpPr txBox="1">
            <a:spLocks/>
          </p:cNvSpPr>
          <p:nvPr/>
        </p:nvSpPr>
        <p:spPr>
          <a:xfrm>
            <a:off x="1152425" y="1615630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400" b="0" i="0" kern="1200" baseline="0">
                <a:solidFill>
                  <a:schemeClr val="tx2"/>
                </a:solidFill>
                <a:latin typeface="Uni Sans" charset="0"/>
                <a:ea typeface="Uni Sans" charset="0"/>
                <a:cs typeface="Uni Sans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chemeClr val="accent4">
                    <a:lumMod val="10000"/>
                  </a:schemeClr>
                </a:solidFill>
              </a:rPr>
              <a:t>Sound Pressure over Multiple Hydrophones</a:t>
            </a:r>
          </a:p>
        </p:txBody>
      </p:sp>
    </p:spTree>
    <p:extLst>
      <p:ext uri="{BB962C8B-B14F-4D97-AF65-F5344CB8AC3E}">
        <p14:creationId xmlns:p14="http://schemas.microsoft.com/office/powerpoint/2010/main" val="2471528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E493E3-5044-4B85-9CF8-23CCC3C9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Time-Frequency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6810D2-34B8-496F-9AE3-AABE678EE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531" y="1546275"/>
            <a:ext cx="5113327" cy="350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80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cylindrical spreading">
            <a:hlinkClick r:id="rId3"/>
            <a:extLst>
              <a:ext uri="{FF2B5EF4-FFF2-40B4-BE49-F238E27FC236}">
                <a16:creationId xmlns:a16="http://schemas.microsoft.com/office/drawing/2014/main" id="{C90824B0-A3D7-4504-8C8D-96E2CC239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377" y="850508"/>
            <a:ext cx="1956600" cy="105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29ECD70-A389-4962-8B5E-626B184F77D9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47922" y="2231039"/>
                <a:ext cx="8625739" cy="234096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600" dirty="0"/>
                  <a:t>Spherical Spreading:	 </a:t>
                </a:r>
                <a:r>
                  <a:rPr lang="en-US" sz="1600" b="0" dirty="0">
                    <a:solidFill>
                      <a:schemeClr val="accent4">
                        <a:lumMod val="10000"/>
                      </a:schemeClr>
                    </a:solidFill>
                  </a:rPr>
                  <a:t>2</a:t>
                </a:r>
                <a14:m>
                  <m:oMath xmlns:m="http://schemas.openxmlformats.org/officeDocument/2006/math">
                    <m:r>
                      <a:rPr lang="en-US" sz="1600">
                        <a:solidFill>
                          <a:schemeClr val="accent4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func>
                      <m:funcPr>
                        <m:ctrlPr>
                          <a:rPr lang="en-US" sz="1600" i="1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600" i="1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60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</m:func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Cylindrical Spreading:	 </a:t>
                </a:r>
                <a14:m>
                  <m:oMath xmlns:m="http://schemas.openxmlformats.org/officeDocument/2006/math">
                    <m:r>
                      <a:rPr lang="en-US" sz="1600" smtClean="0">
                        <a:solidFill>
                          <a:schemeClr val="accent4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n-US" sz="1600" i="1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600" i="1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60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</m:func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Absorption:				</a:t>
                </a:r>
                <a:r>
                  <a:rPr lang="en-US" sz="1600" dirty="0">
                    <a:solidFill>
                      <a:schemeClr val="accent4">
                        <a:lumMod val="1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solidFill>
                          <a:schemeClr val="accent4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endParaRPr lang="en-US" sz="1600" dirty="0">
                  <a:solidFill>
                    <a:schemeClr val="accent4">
                      <a:lumMod val="1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sz="1600" dirty="0"/>
                  <a:t>Anomaly:			       		</a:t>
                </a:r>
                <a:r>
                  <a:rPr lang="en-US" sz="1600" dirty="0">
                    <a:solidFill>
                      <a:schemeClr val="accent4">
                        <a:lumMod val="1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solidFill>
                          <a:schemeClr val="accent4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en-US" sz="1600" i="1" dirty="0">
                  <a:solidFill>
                    <a:schemeClr val="accent4">
                      <a:lumMod val="10000"/>
                    </a:schemeClr>
                  </a:solidFill>
                  <a:latin typeface="Open Sans"/>
                </a:endParaRPr>
              </a:p>
              <a:p>
                <a:pPr marL="0" indent="0">
                  <a:buNone/>
                </a:pPr>
                <a:r>
                  <a:rPr lang="en-US" sz="1800" i="1" dirty="0">
                    <a:latin typeface="Open Sans"/>
                  </a:rPr>
                  <a:t>Near Equation (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sz="1800" i="1" dirty="0">
                    <a:latin typeface="Open Sans"/>
                  </a:rPr>
                  <a:t>1000 m): Spherical spreading dominates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4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𝑇𝐿</m:t>
                    </m:r>
                    <m:r>
                      <a:rPr lang="en-US" sz="1800" b="0" i="1" smtClean="0">
                        <a:solidFill>
                          <a:schemeClr val="accent4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=20</m:t>
                    </m:r>
                    <m:func>
                      <m:funcPr>
                        <m:ctrlPr>
                          <a:rPr lang="en-US" sz="1800" b="0" i="1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800" b="0" i="1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1800" b="0" i="1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sz="1800" b="0" i="1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func>
                    <m:r>
                      <a:rPr lang="en-US" sz="1800" b="0" i="1">
                        <a:solidFill>
                          <a:schemeClr val="accent4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>
                        <a:solidFill>
                          <a:schemeClr val="accent4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800" b="0" i="1">
                        <a:solidFill>
                          <a:schemeClr val="accent4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>
                        <a:solidFill>
                          <a:schemeClr val="accent4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b="0" i="1">
                        <a:solidFill>
                          <a:schemeClr val="accent4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800" i="1" dirty="0">
                  <a:solidFill>
                    <a:schemeClr val="accent4">
                      <a:lumMod val="10000"/>
                    </a:schemeClr>
                  </a:solidFill>
                  <a:latin typeface="Open Sans"/>
                </a:endParaRPr>
              </a:p>
              <a:p>
                <a:pPr marL="0" indent="0">
                  <a:buNone/>
                </a:pPr>
                <a:r>
                  <a:rPr lang="en-US" sz="1800" i="1" dirty="0">
                    <a:latin typeface="Open Sans"/>
                  </a:rPr>
                  <a:t>Far Equation (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1800" i="1" dirty="0">
                    <a:latin typeface="Open Sans"/>
                  </a:rPr>
                  <a:t>1000 m): Cylindrical spreading dominates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4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𝑇𝐿</m:t>
                    </m:r>
                    <m:r>
                      <a:rPr lang="en-US" sz="1800" b="0" i="1" smtClean="0">
                        <a:solidFill>
                          <a:schemeClr val="accent4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en-US" sz="1800" b="0" i="1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800" b="0" i="1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b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800" b="0" i="1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sz="1800" b="0" i="1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func>
                    <m:r>
                      <a:rPr lang="en-US" sz="1800" b="0" i="1">
                        <a:solidFill>
                          <a:schemeClr val="accent4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+30+</m:t>
                    </m:r>
                    <m:r>
                      <a:rPr lang="en-US" sz="1800" b="0" i="1">
                        <a:solidFill>
                          <a:schemeClr val="accent4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800" b="0" i="1">
                        <a:solidFill>
                          <a:schemeClr val="accent4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1800" b="0" i="1">
                        <a:solidFill>
                          <a:schemeClr val="accent4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b="0" i="1">
                        <a:solidFill>
                          <a:schemeClr val="accent4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800" b="0" dirty="0">
                  <a:solidFill>
                    <a:schemeClr val="accent4">
                      <a:lumMod val="1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29ECD70-A389-4962-8B5E-626B184F77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47922" y="2231039"/>
                <a:ext cx="8625739" cy="2340961"/>
              </a:xfrm>
              <a:blipFill>
                <a:blip r:embed="rId5"/>
                <a:stretch>
                  <a:fillRect l="-777" t="-1042" b="-13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2A35A-FFD7-4533-8D3A-8120F8880B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How far does sound travel? [4][5]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E493E3-5044-4B85-9CF8-23CCC3C9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Loss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E3D5FCF-93B7-43A2-925C-FC104080AF6E}"/>
              </a:ext>
            </a:extLst>
          </p:cNvPr>
          <p:cNvSpPr txBox="1">
            <a:spLocks/>
          </p:cNvSpPr>
          <p:nvPr/>
        </p:nvSpPr>
        <p:spPr>
          <a:xfrm>
            <a:off x="179131" y="4661201"/>
            <a:ext cx="7749932" cy="5228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400" b="0" i="0" kern="1200" baseline="0">
                <a:solidFill>
                  <a:schemeClr val="tx2"/>
                </a:solidFill>
                <a:latin typeface="Uni Sans" charset="0"/>
                <a:ea typeface="Uni Sans" charset="0"/>
                <a:cs typeface="Uni Sans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latin typeface="Garamond" panose="02020404030301010803" pitchFamily="18" charset="0"/>
              </a:rPr>
              <a:t>[7] Jensen, Finn B., et al. “Fundamentals of Ocean Acoustics.” </a:t>
            </a:r>
            <a:r>
              <a:rPr lang="en-US" sz="800" i="1" dirty="0">
                <a:latin typeface="Garamond" panose="02020404030301010803" pitchFamily="18" charset="0"/>
              </a:rPr>
              <a:t>Computational Ocean Acoustics</a:t>
            </a:r>
            <a:r>
              <a:rPr lang="en-US" sz="800" dirty="0">
                <a:latin typeface="Garamond" panose="02020404030301010803" pitchFamily="18" charset="0"/>
              </a:rPr>
              <a:t>, by Finn B. Jensen et al., Springer New York, 2011, pp. 1–64. </a:t>
            </a:r>
            <a:r>
              <a:rPr lang="en-US" sz="800" i="1" dirty="0">
                <a:latin typeface="Garamond" panose="02020404030301010803" pitchFamily="18" charset="0"/>
              </a:rPr>
              <a:t>DOI.org (</a:t>
            </a:r>
            <a:r>
              <a:rPr lang="en-US" sz="800" i="1" dirty="0" err="1">
                <a:latin typeface="Garamond" panose="02020404030301010803" pitchFamily="18" charset="0"/>
              </a:rPr>
              <a:t>Crossref</a:t>
            </a:r>
            <a:r>
              <a:rPr lang="en-US" sz="800" i="1" dirty="0">
                <a:latin typeface="Garamond" panose="02020404030301010803" pitchFamily="18" charset="0"/>
              </a:rPr>
              <a:t>)</a:t>
            </a:r>
            <a:r>
              <a:rPr lang="en-US" sz="800" dirty="0">
                <a:latin typeface="Garamond" panose="02020404030301010803" pitchFamily="18" charset="0"/>
              </a:rPr>
              <a:t>, doi:10.1007/978-1-4419-8678-8_1.</a:t>
            </a:r>
          </a:p>
          <a:p>
            <a:r>
              <a:rPr lang="en-US" sz="800" dirty="0">
                <a:latin typeface="Garamond" panose="02020404030301010803" pitchFamily="18" charset="0"/>
              </a:rPr>
              <a:t>[8] https://dosits.org/science/advanced-topics/cylindrical-vs-spherical-spreading/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0C5FCFF-78D5-479A-B4DE-C2E7C35A3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003" y="1993664"/>
            <a:ext cx="3284026" cy="133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5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2A35A-FFD7-4533-8D3A-8120F8880B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0375" y="1730667"/>
            <a:ext cx="8421454" cy="411171"/>
          </a:xfrm>
        </p:spPr>
        <p:txBody>
          <a:bodyPr/>
          <a:lstStyle/>
          <a:p>
            <a:r>
              <a:rPr lang="en-US" dirty="0"/>
              <a:t>TL Simulations (BELLHOP)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E493E3-5044-4B85-9CF8-23CCC3C9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Depth (TL)</a:t>
            </a:r>
          </a:p>
        </p:txBody>
      </p:sp>
      <p:pic>
        <p:nvPicPr>
          <p:cNvPr id="6" name="Picture 5" descr="A picture containing computer&#10;&#10;Description automatically generated">
            <a:extLst>
              <a:ext uri="{FF2B5EF4-FFF2-40B4-BE49-F238E27FC236}">
                <a16:creationId xmlns:a16="http://schemas.microsoft.com/office/drawing/2014/main" id="{B6DF0B94-1A25-4C21-B15F-57DFBD568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84" y="2501207"/>
            <a:ext cx="4561732" cy="2027436"/>
          </a:xfrm>
          <a:prstGeom prst="rect">
            <a:avLst/>
          </a:prstGeom>
        </p:spPr>
      </p:pic>
      <p:pic>
        <p:nvPicPr>
          <p:cNvPr id="12" name="Picture 11" descr="A picture containing stove&#10;&#10;Description automatically generated">
            <a:extLst>
              <a:ext uri="{FF2B5EF4-FFF2-40B4-BE49-F238E27FC236}">
                <a16:creationId xmlns:a16="http://schemas.microsoft.com/office/drawing/2014/main" id="{C0D25087-62D5-4CCB-84A9-C95D291B4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856" y="777161"/>
            <a:ext cx="4523144" cy="2010286"/>
          </a:xfrm>
          <a:prstGeom prst="rect">
            <a:avLst/>
          </a:prstGeom>
        </p:spPr>
      </p:pic>
      <p:pic>
        <p:nvPicPr>
          <p:cNvPr id="10" name="Picture 9" descr="A picture containing computer, clock&#10;&#10;Description automatically generated">
            <a:extLst>
              <a:ext uri="{FF2B5EF4-FFF2-40B4-BE49-F238E27FC236}">
                <a16:creationId xmlns:a16="http://schemas.microsoft.com/office/drawing/2014/main" id="{30C603DC-4D0F-4D66-B690-921126D3AE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6633" y="3019966"/>
            <a:ext cx="4567367" cy="202994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6A47895-406D-4C01-BF9F-FDCD300A97DD}"/>
              </a:ext>
            </a:extLst>
          </p:cNvPr>
          <p:cNvSpPr txBox="1">
            <a:spLocks/>
          </p:cNvSpPr>
          <p:nvPr/>
        </p:nvSpPr>
        <p:spPr>
          <a:xfrm>
            <a:off x="6146820" y="498218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400" b="0" i="0" kern="1200" baseline="0">
                <a:solidFill>
                  <a:schemeClr val="tx2"/>
                </a:solidFill>
                <a:latin typeface="Uni Sans" charset="0"/>
                <a:ea typeface="Uni Sans" charset="0"/>
                <a:cs typeface="Uni Sans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chemeClr val="accent4">
                    <a:lumMod val="10000"/>
                  </a:schemeClr>
                </a:solidFill>
              </a:rPr>
              <a:t>Shallow (&lt; 100m)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C51A327-9B61-4B3F-BB0D-F7A840B00A32}"/>
              </a:ext>
            </a:extLst>
          </p:cNvPr>
          <p:cNvSpPr txBox="1">
            <a:spLocks/>
          </p:cNvSpPr>
          <p:nvPr/>
        </p:nvSpPr>
        <p:spPr>
          <a:xfrm>
            <a:off x="5756522" y="2743695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400" b="0" i="0" kern="1200" baseline="0">
                <a:solidFill>
                  <a:schemeClr val="tx2"/>
                </a:solidFill>
                <a:latin typeface="Uni Sans" charset="0"/>
                <a:ea typeface="Uni Sans" charset="0"/>
                <a:cs typeface="Uni Sans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chemeClr val="accent4">
                    <a:lumMod val="10000"/>
                  </a:schemeClr>
                </a:solidFill>
              </a:rPr>
              <a:t>Intermediate (100-1000m) 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A72B8B5-926F-4B0A-912B-BFDD2B1B7CE4}"/>
              </a:ext>
            </a:extLst>
          </p:cNvPr>
          <p:cNvSpPr txBox="1">
            <a:spLocks/>
          </p:cNvSpPr>
          <p:nvPr/>
        </p:nvSpPr>
        <p:spPr>
          <a:xfrm>
            <a:off x="1531338" y="2192313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400" b="0" i="0" kern="1200" baseline="0">
                <a:solidFill>
                  <a:schemeClr val="tx2"/>
                </a:solidFill>
                <a:latin typeface="Uni Sans" charset="0"/>
                <a:ea typeface="Uni Sans" charset="0"/>
                <a:cs typeface="Uni Sans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chemeClr val="accent4">
                    <a:lumMod val="10000"/>
                  </a:schemeClr>
                </a:solidFill>
              </a:rPr>
              <a:t>Deep (&gt; 1000m)</a:t>
            </a:r>
          </a:p>
        </p:txBody>
      </p:sp>
    </p:spTree>
    <p:extLst>
      <p:ext uri="{BB962C8B-B14F-4D97-AF65-F5344CB8AC3E}">
        <p14:creationId xmlns:p14="http://schemas.microsoft.com/office/powerpoint/2010/main" val="773626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door&#10;&#10;Description automatically generated">
            <a:extLst>
              <a:ext uri="{FF2B5EF4-FFF2-40B4-BE49-F238E27FC236}">
                <a16:creationId xmlns:a16="http://schemas.microsoft.com/office/drawing/2014/main" id="{FA2B533D-D334-4BFE-A9C4-A61783696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754" y="755305"/>
            <a:ext cx="4570337" cy="2031261"/>
          </a:xfrm>
          <a:prstGeom prst="rect">
            <a:avLst/>
          </a:prstGeom>
        </p:spPr>
      </p:pic>
      <p:pic>
        <p:nvPicPr>
          <p:cNvPr id="8" name="Picture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931F58F4-F1EC-46FD-B135-FA171E60D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102" y="3019966"/>
            <a:ext cx="4570338" cy="203126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2A35A-FFD7-4533-8D3A-8120F8880B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0375" y="1730667"/>
            <a:ext cx="8421454" cy="411171"/>
          </a:xfrm>
        </p:spPr>
        <p:txBody>
          <a:bodyPr/>
          <a:lstStyle/>
          <a:p>
            <a:r>
              <a:rPr lang="en-US" dirty="0"/>
              <a:t>Ray Path Simulations (BELLHOP)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E493E3-5044-4B85-9CF8-23CCC3C9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Depth (Rays)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6A47895-406D-4C01-BF9F-FDCD300A97DD}"/>
              </a:ext>
            </a:extLst>
          </p:cNvPr>
          <p:cNvSpPr txBox="1">
            <a:spLocks/>
          </p:cNvSpPr>
          <p:nvPr/>
        </p:nvSpPr>
        <p:spPr>
          <a:xfrm>
            <a:off x="6146820" y="498218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400" b="0" i="0" kern="1200" baseline="0">
                <a:solidFill>
                  <a:schemeClr val="tx2"/>
                </a:solidFill>
                <a:latin typeface="Uni Sans" charset="0"/>
                <a:ea typeface="Uni Sans" charset="0"/>
                <a:cs typeface="Uni Sans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chemeClr val="accent4">
                    <a:lumMod val="10000"/>
                  </a:schemeClr>
                </a:solidFill>
              </a:rPr>
              <a:t>Shallow (&lt; 100m)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C51A327-9B61-4B3F-BB0D-F7A840B00A32}"/>
              </a:ext>
            </a:extLst>
          </p:cNvPr>
          <p:cNvSpPr txBox="1">
            <a:spLocks/>
          </p:cNvSpPr>
          <p:nvPr/>
        </p:nvSpPr>
        <p:spPr>
          <a:xfrm>
            <a:off x="5756522" y="2743695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400" b="0" i="0" kern="1200" baseline="0">
                <a:solidFill>
                  <a:schemeClr val="tx2"/>
                </a:solidFill>
                <a:latin typeface="Uni Sans" charset="0"/>
                <a:ea typeface="Uni Sans" charset="0"/>
                <a:cs typeface="Uni Sans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chemeClr val="accent4">
                    <a:lumMod val="10000"/>
                  </a:schemeClr>
                </a:solidFill>
              </a:rPr>
              <a:t>Intermediate (100-1000m) 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A72B8B5-926F-4B0A-912B-BFDD2B1B7CE4}"/>
              </a:ext>
            </a:extLst>
          </p:cNvPr>
          <p:cNvSpPr txBox="1">
            <a:spLocks/>
          </p:cNvSpPr>
          <p:nvPr/>
        </p:nvSpPr>
        <p:spPr>
          <a:xfrm>
            <a:off x="1583589" y="2160579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400" b="0" i="0" kern="1200" baseline="0">
                <a:solidFill>
                  <a:schemeClr val="tx2"/>
                </a:solidFill>
                <a:latin typeface="Uni Sans" charset="0"/>
                <a:ea typeface="Uni Sans" charset="0"/>
                <a:cs typeface="Uni Sans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chemeClr val="accent4">
                    <a:lumMod val="10000"/>
                  </a:schemeClr>
                </a:solidFill>
              </a:rPr>
              <a:t>Deep (&gt; 1000m)</a:t>
            </a:r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1533656-A814-4869-8617-1669DD542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70" y="2407962"/>
            <a:ext cx="4561732" cy="202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07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29ECD70-A389-4962-8B5E-626B184F77D9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dirty="0"/>
                  <a:t>Sound Exposure Level (SEL)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4">
                        <a:lumMod val="10000"/>
                      </a:schemeClr>
                    </a:solidFill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𝑆𝐸𝐿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𝑑𝐵</m:t>
                        </m:r>
                      </m:sub>
                    </m:sSub>
                    <m:r>
                      <a:rPr lang="en-US" b="0" i="1">
                        <a:solidFill>
                          <a:schemeClr val="accent4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en-US" b="0" i="1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en-US" b="0" i="1">
                                    <a:solidFill>
                                      <a:schemeClr val="accent4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b="0" i="1">
                                        <a:solidFill>
                                          <a:schemeClr val="accent4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solidFill>
                                          <a:schemeClr val="accent4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solidFill>
                                          <a:schemeClr val="accent4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sub>
                              <m:sup>
                                <m:sSub>
                                  <m:sSubPr>
                                    <m:ctrlPr>
                                      <a:rPr lang="en-US" b="0" i="1">
                                        <a:solidFill>
                                          <a:schemeClr val="accent4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solidFill>
                                          <a:schemeClr val="accent4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solidFill>
                                          <a:schemeClr val="accent4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p>
                              <m:e>
                                <m:sSup>
                                  <m:sSupPr>
                                    <m:ctrlPr>
                                      <a:rPr lang="en-US" b="0" i="1">
                                        <a:solidFill>
                                          <a:schemeClr val="accent4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>
                                        <a:solidFill>
                                          <a:schemeClr val="accent4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p>
                                    <m:r>
                                      <a:rPr lang="en-US" b="0" i="1">
                                        <a:solidFill>
                                          <a:schemeClr val="accent4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b="0" i="1">
                                        <a:solidFill>
                                          <a:schemeClr val="accent4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solidFill>
                                          <a:schemeClr val="accent4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>
                                    <a:solidFill>
                                      <a:schemeClr val="accent4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Root-Mean-Square (RMS)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4">
                        <a:lumMod val="10000"/>
                      </a:schemeClr>
                    </a:solidFill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𝑅𝑀𝑆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𝑑𝐵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4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lang="en-US" b="0" i="1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4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4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4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4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90</m:t>
                                    </m:r>
                                  </m:sub>
                                </m:sSub>
                              </m:den>
                            </m:f>
                            <m:nary>
                              <m:naryPr>
                                <m:ctrlPr>
                                  <a:rPr lang="en-US" b="0" i="1">
                                    <a:solidFill>
                                      <a:schemeClr val="accent4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b="0" i="1">
                                        <a:solidFill>
                                          <a:schemeClr val="accent4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solidFill>
                                          <a:schemeClr val="accent4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solidFill>
                                          <a:schemeClr val="accent4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sub>
                              <m:sup>
                                <m:sSub>
                                  <m:sSubPr>
                                    <m:ctrlPr>
                                      <a:rPr lang="en-US" b="0" i="1">
                                        <a:solidFill>
                                          <a:schemeClr val="accent4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solidFill>
                                          <a:schemeClr val="accent4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solidFill>
                                          <a:schemeClr val="accent4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p>
                              <m:e>
                                <m:sSup>
                                  <m:sSupPr>
                                    <m:ctrlPr>
                                      <a:rPr lang="en-US" b="0" i="1">
                                        <a:solidFill>
                                          <a:schemeClr val="accent4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>
                                        <a:solidFill>
                                          <a:schemeClr val="accent4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p>
                                    <m:r>
                                      <a:rPr lang="en-US" b="0" i="1">
                                        <a:solidFill>
                                          <a:schemeClr val="accent4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b="0" i="1">
                                        <a:solidFill>
                                          <a:schemeClr val="accent4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solidFill>
                                          <a:schemeClr val="accent4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>
                                    <a:solidFill>
                                      <a:schemeClr val="accent4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29ECD70-A389-4962-8B5E-626B184F77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1413" t="-4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2A35A-FFD7-4533-8D3A-8120F8880B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How loud are emissions?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E493E3-5044-4B85-9CF8-23CCC3C9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Level</a:t>
            </a:r>
          </a:p>
        </p:txBody>
      </p:sp>
    </p:spTree>
    <p:extLst>
      <p:ext uri="{BB962C8B-B14F-4D97-AF65-F5344CB8AC3E}">
        <p14:creationId xmlns:p14="http://schemas.microsoft.com/office/powerpoint/2010/main" val="1856616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1BA427-1FF4-4277-9E0A-4C8F74FCE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4" y="1601591"/>
            <a:ext cx="3256827" cy="2442619"/>
          </a:xfrm>
          <a:prstGeom prst="rect">
            <a:avLst/>
          </a:prstGeom>
        </p:spPr>
      </p:pic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F9D2D748-3966-43C0-A2BD-24CF3C43E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615" y="1601592"/>
            <a:ext cx="3256826" cy="244261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5E493E3-5044-4B85-9CF8-23CCC3C9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90% Energy Window (T90)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F298BE-88BE-48B7-960D-4F02DA8B1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9251" y="1601591"/>
            <a:ext cx="3209371" cy="2407026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C51A327-9B61-4B3F-BB0D-F7A840B00A32}"/>
              </a:ext>
            </a:extLst>
          </p:cNvPr>
          <p:cNvSpPr txBox="1">
            <a:spLocks/>
          </p:cNvSpPr>
          <p:nvPr/>
        </p:nvSpPr>
        <p:spPr>
          <a:xfrm>
            <a:off x="3614150" y="148091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400" b="0" i="0" kern="1200" baseline="0">
                <a:solidFill>
                  <a:schemeClr val="tx2"/>
                </a:solidFill>
                <a:latin typeface="Uni Sans" charset="0"/>
                <a:ea typeface="Uni Sans" charset="0"/>
                <a:cs typeface="Uni Sans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chemeClr val="accent4">
                    <a:lumMod val="10000"/>
                  </a:schemeClr>
                </a:solidFill>
              </a:rPr>
              <a:t>Intermediate (100-1000m) 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A72B8B5-926F-4B0A-912B-BFDD2B1B7CE4}"/>
              </a:ext>
            </a:extLst>
          </p:cNvPr>
          <p:cNvSpPr txBox="1">
            <a:spLocks/>
          </p:cNvSpPr>
          <p:nvPr/>
        </p:nvSpPr>
        <p:spPr>
          <a:xfrm>
            <a:off x="1026045" y="1494060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400" b="0" i="0" kern="1200" baseline="0">
                <a:solidFill>
                  <a:schemeClr val="tx2"/>
                </a:solidFill>
                <a:latin typeface="Uni Sans" charset="0"/>
                <a:ea typeface="Uni Sans" charset="0"/>
                <a:cs typeface="Uni Sans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chemeClr val="accent4">
                    <a:lumMod val="10000"/>
                  </a:schemeClr>
                </a:solidFill>
              </a:rPr>
              <a:t>Deep (&gt; 1000m)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6A47895-406D-4C01-BF9F-FDCD300A97DD}"/>
              </a:ext>
            </a:extLst>
          </p:cNvPr>
          <p:cNvSpPr txBox="1">
            <a:spLocks/>
          </p:cNvSpPr>
          <p:nvPr/>
        </p:nvSpPr>
        <p:spPr>
          <a:xfrm>
            <a:off x="7039755" y="1476263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400" b="0" i="0" kern="1200" baseline="0">
                <a:solidFill>
                  <a:schemeClr val="tx2"/>
                </a:solidFill>
                <a:latin typeface="Uni Sans" charset="0"/>
                <a:ea typeface="Uni Sans" charset="0"/>
                <a:cs typeface="Uni Sans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chemeClr val="accent4">
                    <a:lumMod val="10000"/>
                  </a:schemeClr>
                </a:solidFill>
              </a:rPr>
              <a:t>Shallow (&lt; 100m)</a:t>
            </a:r>
          </a:p>
        </p:txBody>
      </p:sp>
    </p:spTree>
    <p:extLst>
      <p:ext uri="{BB962C8B-B14F-4D97-AF65-F5344CB8AC3E}">
        <p14:creationId xmlns:p14="http://schemas.microsoft.com/office/powerpoint/2010/main" val="246541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E493E3-5044-4B85-9CF8-23CCC3C9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Content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E82447-4249-44A0-A480-DB172771A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93" y="1572189"/>
            <a:ext cx="3782143" cy="2836608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D3F8AA-772F-4141-A030-EC37412B5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4915" y="1572189"/>
            <a:ext cx="3782144" cy="2836608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1F3E273-D34A-4838-A3F1-F19D7FA8EB27}"/>
              </a:ext>
            </a:extLst>
          </p:cNvPr>
          <p:cNvSpPr txBox="1">
            <a:spLocks/>
          </p:cNvSpPr>
          <p:nvPr/>
        </p:nvSpPr>
        <p:spPr>
          <a:xfrm>
            <a:off x="179132" y="4834170"/>
            <a:ext cx="8242300" cy="3943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400" b="0" i="0" kern="1200" baseline="0">
                <a:solidFill>
                  <a:schemeClr val="tx2"/>
                </a:solidFill>
                <a:latin typeface="Uni Sans" charset="0"/>
                <a:ea typeface="Uni Sans" charset="0"/>
                <a:cs typeface="Uni Sans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365760">
              <a:spcBef>
                <a:spcPts val="0"/>
              </a:spcBef>
              <a:spcAft>
                <a:spcPts val="600"/>
              </a:spcAft>
            </a:pPr>
            <a:r>
              <a:rPr lang="en-US" sz="800" dirty="0">
                <a:latin typeface="Garamond" panose="02020404030301010803" pitchFamily="18" charset="0"/>
              </a:rPr>
              <a:t>[9] </a:t>
            </a:r>
            <a:r>
              <a:rPr lang="en-US" sz="800" dirty="0">
                <a:latin typeface="Garamond" panose="02020404030301010803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S. Abadi and </a:t>
            </a:r>
            <a:r>
              <a:rPr lang="en-US" sz="800" b="1" dirty="0">
                <a:latin typeface="Garamond" panose="02020404030301010803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E. Freneau</a:t>
            </a:r>
            <a:r>
              <a:rPr lang="en-US" sz="800" dirty="0">
                <a:latin typeface="Garamond" panose="02020404030301010803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, "Spectral Analysis of Airgun Pulses During Marine Seismic Reflection Surveys," OCEANS 2019 MTS/IEEE SEATTLE, Seattle, WA, USA, 2019, pp. 1-5. </a:t>
            </a:r>
            <a:r>
              <a:rPr lang="en-US" sz="800" dirty="0" err="1">
                <a:latin typeface="Garamond" panose="02020404030301010803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doi</a:t>
            </a:r>
            <a:r>
              <a:rPr lang="en-US" sz="800" dirty="0">
                <a:latin typeface="Garamond" panose="02020404030301010803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: 10.23919/OCEANS40490.2019.8962817.</a:t>
            </a:r>
            <a:endParaRPr lang="en-US" sz="800" dirty="0">
              <a:latin typeface="Garamond" panose="02020404030301010803" pitchFamily="18" charset="0"/>
              <a:ea typeface="Times New Roman" panose="02020603050405020304" pitchFamily="18" charset="0"/>
            </a:endParaRPr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73598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9ECD70-A389-4962-8B5E-626B184F77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Determine geologic structure through the measurement of acoustic waves.</a:t>
            </a:r>
          </a:p>
          <a:p>
            <a:r>
              <a:rPr lang="en-US" dirty="0"/>
              <a:t>Steps:</a:t>
            </a:r>
          </a:p>
          <a:p>
            <a:pPr marL="0" indent="0">
              <a:buNone/>
            </a:pPr>
            <a:r>
              <a:rPr lang="en-US" dirty="0"/>
              <a:t>	1. Create an impulse.</a:t>
            </a:r>
          </a:p>
          <a:p>
            <a:pPr marL="0" indent="0">
              <a:buNone/>
            </a:pPr>
            <a:r>
              <a:rPr lang="en-US" dirty="0"/>
              <a:t>	2. Measure response.</a:t>
            </a:r>
          </a:p>
          <a:p>
            <a:pPr marL="0" indent="0">
              <a:buNone/>
            </a:pPr>
            <a:r>
              <a:rPr lang="en-US" dirty="0"/>
              <a:t>	3. Infer structure through processing response.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2A35A-FFD7-4533-8D3A-8120F8880B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What are seismic reflection surveys? [1]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E493E3-5044-4B85-9CF8-23CCC3C9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Marine Seismic Reflection Surveys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C9EC1EC-612D-484E-B864-0D46BBD31D84}"/>
              </a:ext>
            </a:extLst>
          </p:cNvPr>
          <p:cNvSpPr txBox="1">
            <a:spLocks/>
          </p:cNvSpPr>
          <p:nvPr/>
        </p:nvSpPr>
        <p:spPr>
          <a:xfrm>
            <a:off x="179132" y="4949270"/>
            <a:ext cx="8184662" cy="3088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400" b="0" i="0" kern="1200" baseline="0">
                <a:solidFill>
                  <a:schemeClr val="tx2"/>
                </a:solidFill>
                <a:latin typeface="Uni Sans" charset="0"/>
                <a:ea typeface="Uni Sans" charset="0"/>
                <a:cs typeface="Uni Sans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latin typeface="Garamond" panose="02020404030301010803" pitchFamily="18" charset="0"/>
              </a:rPr>
              <a:t>[1] https://www.sciencedirect.com/science/article/pii/B9780444534460000136</a:t>
            </a:r>
          </a:p>
        </p:txBody>
      </p:sp>
    </p:spTree>
    <p:extLst>
      <p:ext uri="{BB962C8B-B14F-4D97-AF65-F5344CB8AC3E}">
        <p14:creationId xmlns:p14="http://schemas.microsoft.com/office/powerpoint/2010/main" val="2785630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E493E3-5044-4B85-9CF8-23CCC3C9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and Storage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71E21C-FD83-443D-8995-DE92D52B4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833" y="465930"/>
            <a:ext cx="3364935" cy="1810405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E8DA31D-5CFF-4EFD-AC85-56AA227E6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98" y="1565392"/>
            <a:ext cx="2674361" cy="3390535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30680BF-ED3E-4440-9A59-BD279AB4E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070" y="2410691"/>
            <a:ext cx="4524864" cy="254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65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5D0A46A-8485-44CD-90A7-94471EE99137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dirty="0"/>
                  <a:t>Range:			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b="0" i="1" dirty="0">
                  <a:solidFill>
                    <a:schemeClr val="accent4">
                      <a:lumMod val="10000"/>
                    </a:schemeClr>
                  </a:solidFill>
                </a:endParaRPr>
              </a:p>
              <a:p>
                <a:r>
                  <a:rPr lang="en-US" dirty="0"/>
                  <a:t>Log-Range:		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func>
                  </m:oMath>
                </a14:m>
                <a:endParaRPr lang="en-US" b="0" i="1" dirty="0"/>
              </a:p>
              <a:p>
                <a:r>
                  <a:rPr lang="en-US" dirty="0"/>
                  <a:t>Receiver Depth: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Source Depth: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5D0A46A-8485-44CD-90A7-94471EE991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1413" t="-4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963E9E-DDD2-4B35-95F5-0B12B64EAB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What information is important for modeling SEL?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1EDE9C-7D8A-4912-A382-9E0D20853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2041215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29ECD70-A389-4962-8B5E-626B184F77D9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47923" y="1592207"/>
                <a:ext cx="8197114" cy="2979793"/>
              </a:xfrm>
            </p:spPr>
            <p:txBody>
              <a:bodyPr/>
              <a:lstStyle/>
              <a:p>
                <a:r>
                  <a:rPr lang="en-US" dirty="0"/>
                  <a:t>Easy to interpret results.</a:t>
                </a:r>
              </a:p>
              <a:p>
                <a:r>
                  <a:rPr lang="en-US" dirty="0"/>
                  <a:t>Generalizable to nonlinear fits with kernels.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Estimate: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4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b="0" i="1" dirty="0">
                    <a:solidFill>
                      <a:schemeClr val="accent4">
                        <a:lumMod val="1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accent4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b="0" i="1" dirty="0">
                    <a:solidFill>
                      <a:schemeClr val="accent4">
                        <a:lumMod val="1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b="0" i="1" dirty="0">
                  <a:solidFill>
                    <a:schemeClr val="accent4">
                      <a:lumMod val="1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4">
                        <a:lumMod val="10000"/>
                      </a:schemeClr>
                    </a:solidFill>
                  </a:rPr>
                  <a:t>	  	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𝑆𝐸𝐿</m:t>
                    </m:r>
                    <m:r>
                      <a:rPr lang="en-US" b="0" i="1" smtClean="0">
                        <a:solidFill>
                          <a:schemeClr val="accent4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>
                        <a:solidFill>
                          <a:schemeClr val="accent4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b="0" i="1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b="0" i="1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func>
                    <m:r>
                      <a:rPr lang="en-US" b="0" i="1">
                        <a:solidFill>
                          <a:schemeClr val="accent4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b="0" i="1" dirty="0">
                        <a:solidFill>
                          <a:schemeClr val="accent4">
                            <a:lumMod val="10000"/>
                          </a:schemeClr>
                        </a:solidFill>
                      </a:rPr>
                      <m:t>R</m:t>
                    </m:r>
                    <m:r>
                      <a:rPr lang="en-US" b="0" i="1">
                        <a:solidFill>
                          <a:schemeClr val="accent4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>
                        <a:solidFill>
                          <a:schemeClr val="accent4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b="0" i="1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b="0" i="1" dirty="0"/>
              </a:p>
              <a:p>
                <a:pPr marL="0" indent="0">
                  <a:buNone/>
                </a:pPr>
                <a:r>
                  <a:rPr lang="en-US" dirty="0"/>
                  <a:t>Loss:	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n-US" b="0" i="1" smtClean="0">
                        <a:solidFill>
                          <a:schemeClr val="accent4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>
                                    <a:solidFill>
                                      <a:schemeClr val="accent4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4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>
                                    <a:solidFill>
                                      <a:schemeClr val="accent4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>
                                    <a:solidFill>
                                      <a:schemeClr val="accent4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>
                                        <a:solidFill>
                                          <a:schemeClr val="accent4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>
                                        <a:solidFill>
                                          <a:schemeClr val="accent4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>
                                    <a:solidFill>
                                      <a:schemeClr val="accent4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b="0" i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29ECD70-A389-4962-8B5E-626B184F77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47923" y="1592207"/>
                <a:ext cx="8197114" cy="2979793"/>
              </a:xfrm>
              <a:blipFill>
                <a:blip r:embed="rId3"/>
                <a:stretch>
                  <a:fillRect l="-1413" t="-3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45E493E3-5044-4B85-9CF8-23CCC3C9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830556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E493E3-5044-4B85-9CF8-23CCC3C9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Linear Regression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FB4D411-A6D9-4E0C-B2A4-96B4B3431A39}"/>
              </a:ext>
            </a:extLst>
          </p:cNvPr>
          <p:cNvSpPr txBox="1">
            <a:spLocks/>
          </p:cNvSpPr>
          <p:nvPr/>
        </p:nvSpPr>
        <p:spPr>
          <a:xfrm>
            <a:off x="179131" y="4793756"/>
            <a:ext cx="7897003" cy="4326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400" b="0" i="0" kern="1200" baseline="0">
                <a:solidFill>
                  <a:schemeClr val="tx2"/>
                </a:solidFill>
                <a:latin typeface="Uni Sans" charset="0"/>
                <a:ea typeface="Uni Sans" charset="0"/>
                <a:cs typeface="Uni Sans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latin typeface="Garamond" panose="02020404030301010803" pitchFamily="18" charset="0"/>
              </a:rPr>
              <a:t>[6] Abadi, S. H., &amp; </a:t>
            </a:r>
            <a:r>
              <a:rPr lang="en-US" sz="800" b="1" dirty="0">
                <a:latin typeface="Garamond" panose="02020404030301010803" pitchFamily="18" charset="0"/>
              </a:rPr>
              <a:t>Freneau, E. </a:t>
            </a:r>
            <a:r>
              <a:rPr lang="en-US" sz="800" dirty="0">
                <a:latin typeface="Garamond" panose="02020404030301010803" pitchFamily="18" charset="0"/>
              </a:rPr>
              <a:t>(2019). Short-range propagation characteristics of </a:t>
            </a:r>
            <a:r>
              <a:rPr lang="en-US" sz="800" dirty="0" err="1">
                <a:latin typeface="Garamond" panose="02020404030301010803" pitchFamily="18" charset="0"/>
              </a:rPr>
              <a:t>airgun</a:t>
            </a:r>
            <a:r>
              <a:rPr lang="en-US" sz="800" dirty="0">
                <a:latin typeface="Garamond" panose="02020404030301010803" pitchFamily="18" charset="0"/>
              </a:rPr>
              <a:t> pulses during marine seismic reflection surveys. The Journal of the Acoustical Society of America, 146(4), 2430–2442. </a:t>
            </a:r>
            <a:r>
              <a:rPr lang="en-US" sz="800" u="sng" dirty="0">
                <a:latin typeface="Garamond" panose="02020404030301010803" pitchFamily="18" charset="0"/>
              </a:rPr>
              <a:t>https://doi.org/10.1121/1.5127843</a:t>
            </a:r>
            <a:r>
              <a:rPr lang="en-US" sz="800" dirty="0">
                <a:latin typeface="Garamond" panose="02020404030301010803" pitchFamily="18" charset="0"/>
              </a:rPr>
              <a:t>.</a:t>
            </a:r>
          </a:p>
          <a:p>
            <a:endParaRPr lang="en-US" sz="800" dirty="0">
              <a:latin typeface="Garamond" panose="020204040303010108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AFAF07-498D-40F7-8017-6D7569B61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25" y="1746194"/>
            <a:ext cx="2962914" cy="21163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43C75F-5E9F-4451-8269-6B554BDCB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045" y="1764618"/>
            <a:ext cx="2962913" cy="2134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258772-A6E4-414D-8944-7DCF45AE5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956" y="1776074"/>
            <a:ext cx="2962913" cy="21351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1B38B1-369B-438F-9883-83E2F9558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446" y="4015665"/>
            <a:ext cx="7454391" cy="44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607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9ECD70-A389-4962-8B5E-626B184F77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923" y="1592207"/>
            <a:ext cx="8197114" cy="2979793"/>
          </a:xfrm>
        </p:spPr>
        <p:txBody>
          <a:bodyPr/>
          <a:lstStyle/>
          <a:p>
            <a:r>
              <a:rPr lang="en-US" dirty="0"/>
              <a:t>Robust to overfitting (bagging).</a:t>
            </a:r>
          </a:p>
          <a:p>
            <a:r>
              <a:rPr lang="en-US" dirty="0"/>
              <a:t>Built in feature selection.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E493E3-5044-4B85-9CF8-23CCC3C9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Random Forest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7DAC57-7C5E-41C4-8AAD-7959AEB0F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741" y="2484410"/>
            <a:ext cx="4665019" cy="2542597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81CF904-A4D1-4A85-B9C1-7738713B77C5}"/>
              </a:ext>
            </a:extLst>
          </p:cNvPr>
          <p:cNvSpPr txBox="1">
            <a:spLocks/>
          </p:cNvSpPr>
          <p:nvPr/>
        </p:nvSpPr>
        <p:spPr>
          <a:xfrm>
            <a:off x="179131" y="4932096"/>
            <a:ext cx="8542837" cy="3165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400" b="0" i="0" kern="1200" baseline="0">
                <a:solidFill>
                  <a:schemeClr val="tx2"/>
                </a:solidFill>
                <a:latin typeface="Uni Sans" charset="0"/>
                <a:ea typeface="Uni Sans" charset="0"/>
                <a:cs typeface="Uni Sans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latin typeface="Garamond" panose="02020404030301010803" pitchFamily="18" charset="0"/>
              </a:rPr>
              <a:t>[10] https://gdcoder.com/decision-tree-regressor-explained-in-depth/</a:t>
            </a:r>
          </a:p>
        </p:txBody>
      </p:sp>
    </p:spTree>
    <p:extLst>
      <p:ext uri="{BB962C8B-B14F-4D97-AF65-F5344CB8AC3E}">
        <p14:creationId xmlns:p14="http://schemas.microsoft.com/office/powerpoint/2010/main" val="256332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E493E3-5044-4B85-9CF8-23CCC3C9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Random Forest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EA5915-158F-49AB-9620-5D4FB32D3096}"/>
              </a:ext>
            </a:extLst>
          </p:cNvPr>
          <p:cNvSpPr txBox="1">
            <a:spLocks/>
          </p:cNvSpPr>
          <p:nvPr/>
        </p:nvSpPr>
        <p:spPr>
          <a:xfrm>
            <a:off x="179131" y="4786059"/>
            <a:ext cx="7897003" cy="4326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400" b="0" i="0" kern="1200" baseline="0">
                <a:solidFill>
                  <a:schemeClr val="tx2"/>
                </a:solidFill>
                <a:latin typeface="Uni Sans" charset="0"/>
                <a:ea typeface="Uni Sans" charset="0"/>
                <a:cs typeface="Uni Sans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latin typeface="Garamond" panose="02020404030301010803" pitchFamily="18" charset="0"/>
              </a:rPr>
              <a:t>[6] Abadi, S. H., &amp; </a:t>
            </a:r>
            <a:r>
              <a:rPr lang="en-US" sz="800" b="1" dirty="0">
                <a:latin typeface="Garamond" panose="02020404030301010803" pitchFamily="18" charset="0"/>
              </a:rPr>
              <a:t>Freneau, E. </a:t>
            </a:r>
            <a:r>
              <a:rPr lang="en-US" sz="800" dirty="0">
                <a:latin typeface="Garamond" panose="02020404030301010803" pitchFamily="18" charset="0"/>
              </a:rPr>
              <a:t>(2019). Short-range propagation characteristics of </a:t>
            </a:r>
            <a:r>
              <a:rPr lang="en-US" sz="800" dirty="0" err="1">
                <a:latin typeface="Garamond" panose="02020404030301010803" pitchFamily="18" charset="0"/>
              </a:rPr>
              <a:t>airgun</a:t>
            </a:r>
            <a:r>
              <a:rPr lang="en-US" sz="800" dirty="0">
                <a:latin typeface="Garamond" panose="02020404030301010803" pitchFamily="18" charset="0"/>
              </a:rPr>
              <a:t> pulses during marine seismic reflection surveys. The Journal of the Acoustical Society of America, 146(4), 2430–2442. </a:t>
            </a:r>
            <a:r>
              <a:rPr lang="en-US" sz="800" u="sng" dirty="0">
                <a:latin typeface="Garamond" panose="02020404030301010803" pitchFamily="18" charset="0"/>
              </a:rPr>
              <a:t>https://doi.org/10.1121/1.5127843</a:t>
            </a:r>
            <a:r>
              <a:rPr lang="en-US" sz="800" dirty="0">
                <a:latin typeface="Garamond" panose="02020404030301010803" pitchFamily="18" charset="0"/>
              </a:rPr>
              <a:t>.</a:t>
            </a:r>
          </a:p>
          <a:p>
            <a:endParaRPr lang="en-US" sz="800" dirty="0">
              <a:latin typeface="Garamond" panose="020204040303010108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7B5794-B3BD-4642-9335-B7991DF21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7" y="1675294"/>
            <a:ext cx="2964267" cy="21702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EBB64-1253-415A-94C6-331C1532F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394" y="1701683"/>
            <a:ext cx="2977212" cy="21438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6ED03-8FE8-492B-A4FB-FB69669AE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661" y="1701684"/>
            <a:ext cx="3066447" cy="2170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C1E7F3-0C4B-49D9-BE90-64B16AE6E8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54" y="3932828"/>
            <a:ext cx="7027364" cy="43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45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E493E3-5044-4B85-9CF8-23CCC3C9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Comparison of LR and RF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EA5915-158F-49AB-9620-5D4FB32D3096}"/>
              </a:ext>
            </a:extLst>
          </p:cNvPr>
          <p:cNvSpPr txBox="1">
            <a:spLocks/>
          </p:cNvSpPr>
          <p:nvPr/>
        </p:nvSpPr>
        <p:spPr>
          <a:xfrm>
            <a:off x="179131" y="4786059"/>
            <a:ext cx="7897003" cy="4326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400" b="0" i="0" kern="1200" baseline="0">
                <a:solidFill>
                  <a:schemeClr val="tx2"/>
                </a:solidFill>
                <a:latin typeface="Uni Sans" charset="0"/>
                <a:ea typeface="Uni Sans" charset="0"/>
                <a:cs typeface="Uni Sans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latin typeface="Garamond" panose="02020404030301010803" pitchFamily="18" charset="0"/>
              </a:rPr>
              <a:t>[6] Abadi, S. H., &amp; </a:t>
            </a:r>
            <a:r>
              <a:rPr lang="en-US" sz="800" b="1" dirty="0">
                <a:latin typeface="Garamond" panose="02020404030301010803" pitchFamily="18" charset="0"/>
              </a:rPr>
              <a:t>Freneau, E. </a:t>
            </a:r>
            <a:r>
              <a:rPr lang="en-US" sz="800" dirty="0">
                <a:latin typeface="Garamond" panose="02020404030301010803" pitchFamily="18" charset="0"/>
              </a:rPr>
              <a:t>(2019). Short-range propagation characteristics of </a:t>
            </a:r>
            <a:r>
              <a:rPr lang="en-US" sz="800" dirty="0" err="1">
                <a:latin typeface="Garamond" panose="02020404030301010803" pitchFamily="18" charset="0"/>
              </a:rPr>
              <a:t>airgun</a:t>
            </a:r>
            <a:r>
              <a:rPr lang="en-US" sz="800" dirty="0">
                <a:latin typeface="Garamond" panose="02020404030301010803" pitchFamily="18" charset="0"/>
              </a:rPr>
              <a:t> pulses during marine seismic reflection surveys. The Journal of the Acoustical Society of America, 146(4), 2430–2442. </a:t>
            </a:r>
            <a:r>
              <a:rPr lang="en-US" sz="800" u="sng" dirty="0">
                <a:latin typeface="Garamond" panose="02020404030301010803" pitchFamily="18" charset="0"/>
              </a:rPr>
              <a:t>https://doi.org/10.1121/1.5127843</a:t>
            </a:r>
            <a:r>
              <a:rPr lang="en-US" sz="800" dirty="0">
                <a:latin typeface="Garamond" panose="02020404030301010803" pitchFamily="18" charset="0"/>
              </a:rPr>
              <a:t>.</a:t>
            </a:r>
          </a:p>
          <a:p>
            <a:endParaRPr lang="en-US" sz="800" dirty="0">
              <a:latin typeface="Garamond" panose="020204040303010108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4B6C87-3DD1-4919-A2FC-6F78E2EAC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45" y="1766098"/>
            <a:ext cx="5972375" cy="1323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117FEE-8262-4B27-8782-07AFD0D33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44" y="3255993"/>
            <a:ext cx="2968303" cy="116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29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9ECD70-A389-4962-8B5E-626B184F77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923" y="1592207"/>
            <a:ext cx="8197114" cy="2979793"/>
          </a:xfrm>
        </p:spPr>
        <p:txBody>
          <a:bodyPr/>
          <a:lstStyle/>
          <a:p>
            <a:r>
              <a:rPr lang="en-US" dirty="0"/>
              <a:t>Analysis of Minimum Level Metrics (reverberation).</a:t>
            </a:r>
          </a:p>
          <a:p>
            <a:r>
              <a:rPr lang="en-US" dirty="0"/>
              <a:t>Analysis of frequency.</a:t>
            </a:r>
          </a:p>
          <a:p>
            <a:r>
              <a:rPr lang="en-US" dirty="0"/>
              <a:t>Add option for storing processed data in an SQL database.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E493E3-5044-4B85-9CF8-23CCC3C9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680404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Published Results:</a:t>
            </a:r>
          </a:p>
          <a:p>
            <a:pPr marL="400050" lvl="1" indent="0">
              <a:buNone/>
            </a:pPr>
            <a:r>
              <a:rPr lang="en-US" sz="1200" dirty="0"/>
              <a:t>Abadi, S. H., &amp; Freneau, E. (2019). Short-range propagation characteristics of </a:t>
            </a:r>
            <a:r>
              <a:rPr lang="en-US" sz="1200" dirty="0" err="1"/>
              <a:t>airgun</a:t>
            </a:r>
            <a:r>
              <a:rPr lang="en-US" sz="1200" dirty="0"/>
              <a:t> pulses </a:t>
            </a:r>
          </a:p>
          <a:p>
            <a:pPr marL="400050" lvl="1" indent="0">
              <a:buNone/>
            </a:pPr>
            <a:r>
              <a:rPr lang="en-US" sz="1200" dirty="0"/>
              <a:t>during marine seismic reflection surveys. The Journal of the Acoustical Society of America,</a:t>
            </a:r>
          </a:p>
          <a:p>
            <a:pPr marL="400050" lvl="1" indent="0">
              <a:buNone/>
            </a:pPr>
            <a:r>
              <a:rPr lang="en-US" sz="1200" dirty="0"/>
              <a:t>146(4), 2430–2442. https://doi.org/10.1121/1.5127843.</a:t>
            </a:r>
            <a:endParaRPr lang="en-US" sz="1400" i="1" dirty="0"/>
          </a:p>
          <a:p>
            <a:pPr marL="0" indent="0">
              <a:buNone/>
            </a:pPr>
            <a:r>
              <a:rPr lang="en-US" sz="2000" dirty="0"/>
              <a:t>Project Repo: 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sz="1200" i="1" dirty="0"/>
              <a:t>				  </a:t>
            </a:r>
          </a:p>
          <a:p>
            <a:pPr marL="0" indent="0">
              <a:buNone/>
            </a:pPr>
            <a:r>
              <a:rPr lang="en-US" sz="1200" i="1" dirty="0"/>
              <a:t>https://github.com/efreneau/Machine-Learning-On-Seismic-Streamer-Data</a:t>
            </a:r>
          </a:p>
          <a:p>
            <a:pPr marL="0" indent="0">
              <a:buNone/>
            </a:pPr>
            <a:endParaRPr lang="en-US" sz="14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98F4E1-E87F-4951-992E-1FD6CEB2C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50" y="3167063"/>
            <a:ext cx="1424120" cy="142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55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4D57B2-20C8-429F-80D0-80DF0D30FB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923" y="1611391"/>
            <a:ext cx="8197114" cy="2960610"/>
          </a:xfrm>
        </p:spPr>
        <p:txBody>
          <a:bodyPr/>
          <a:lstStyle/>
          <a:p>
            <a:r>
              <a:rPr lang="en-US" sz="1050" b="0" dirty="0"/>
              <a:t>[1] https://www.sciencedirect.com/science/article/pii/B9780444534460000136</a:t>
            </a:r>
          </a:p>
          <a:p>
            <a:r>
              <a:rPr lang="en-US" sz="1050" b="0" dirty="0"/>
              <a:t>[2] https://commons.wikimedia.org/wiki/File:Streamer-detail_hg.jpg</a:t>
            </a:r>
          </a:p>
          <a:p>
            <a:r>
              <a:rPr lang="en-US" sz="1050" b="0" dirty="0"/>
              <a:t>[3] https://infograph.venngage.com/p/100165/seismic-survey-poster</a:t>
            </a:r>
          </a:p>
          <a:p>
            <a:r>
              <a:rPr lang="en-US" sz="1050" b="0" dirty="0"/>
              <a:t>[4] https://www.ucl.ac.uk/EarthSci/people/lidunka/GEOL2014/Geophysics4 - Seismic waves/Seismology/An Introduction to Reflection Seismology Data Processing.htm</a:t>
            </a:r>
          </a:p>
          <a:p>
            <a:r>
              <a:rPr lang="en-US" sz="1050" b="0" dirty="0"/>
              <a:t>[5] https://steveholbrook.com/research/cascadia2d/coast_cruise_report.pdf</a:t>
            </a:r>
          </a:p>
          <a:p>
            <a:r>
              <a:rPr lang="en-US" sz="1050" b="0" dirty="0"/>
              <a:t>[6] Abadi, S. H., &amp; </a:t>
            </a:r>
            <a:r>
              <a:rPr lang="en-US" sz="1050" dirty="0"/>
              <a:t>Freneau, E.</a:t>
            </a:r>
            <a:r>
              <a:rPr lang="en-US" sz="1050" b="0" dirty="0"/>
              <a:t> (2019). Short-range propagation characteristics of </a:t>
            </a:r>
            <a:r>
              <a:rPr lang="en-US" sz="1050" b="0" dirty="0" err="1"/>
              <a:t>airgun</a:t>
            </a:r>
            <a:r>
              <a:rPr lang="en-US" sz="1050" b="0" dirty="0"/>
              <a:t> pulses during marine seismic reflection surveys. The Journal of the Acoustical Society of America, 146(4), 2430–2442. https://doi.org/10.1121/1.5127843.</a:t>
            </a:r>
          </a:p>
          <a:p>
            <a:r>
              <a:rPr lang="en-US" sz="1050" b="0" dirty="0"/>
              <a:t>[7] Jensen, Finn B., et al. “Fundamentals of Ocean Acoustics.” Computational Ocean Acoustics, by Finn B. Jensen et al., Springer New York, 2011, pp. 1–64. DOI.org (</a:t>
            </a:r>
            <a:r>
              <a:rPr lang="en-US" sz="1050" b="0" dirty="0" err="1"/>
              <a:t>Crossref</a:t>
            </a:r>
            <a:r>
              <a:rPr lang="en-US" sz="1050" b="0" dirty="0"/>
              <a:t>), doi:10.1007/978-1-4419-8678-8_1.</a:t>
            </a:r>
          </a:p>
          <a:p>
            <a:r>
              <a:rPr lang="en-US" sz="1050" b="0" dirty="0"/>
              <a:t>[8] https://dosits.org/science/advanced-topics/cylindrical-vs-spherical-spreading/</a:t>
            </a:r>
          </a:p>
          <a:p>
            <a:r>
              <a:rPr lang="en-US" sz="1050" b="0" dirty="0"/>
              <a:t>[9] S. Abadi and </a:t>
            </a:r>
            <a:r>
              <a:rPr lang="en-US" sz="1050" dirty="0"/>
              <a:t>E. Freneau</a:t>
            </a:r>
            <a:r>
              <a:rPr lang="en-US" sz="1050" b="0" dirty="0"/>
              <a:t>, "Spectral Analysis of Airgun Pulses During Marine Seismic Reflection Surveys," OCEANS 2019 MTS/IEEE SEATTLE, Seattle, WA, USA, 2019, pp. 1-5. </a:t>
            </a:r>
            <a:r>
              <a:rPr lang="en-US" sz="1050" b="0" dirty="0" err="1"/>
              <a:t>doi</a:t>
            </a:r>
            <a:r>
              <a:rPr lang="en-US" sz="1050" b="0" dirty="0"/>
              <a:t>: 10.23919/OCEANS40490.2019.8962817.</a:t>
            </a:r>
          </a:p>
          <a:p>
            <a:endParaRPr lang="en-US" sz="1050" dirty="0"/>
          </a:p>
          <a:p>
            <a:endParaRPr lang="en-US" sz="105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ABBD70-5C39-479A-96C1-C4ACCD0E1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626917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9ECD70-A389-4962-8B5E-626B184F77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Mapping the sea floor.</a:t>
            </a:r>
          </a:p>
          <a:p>
            <a:r>
              <a:rPr lang="en-US" dirty="0"/>
              <a:t>See structure in the earth’s crust.</a:t>
            </a:r>
          </a:p>
          <a:p>
            <a:r>
              <a:rPr lang="en-US" dirty="0"/>
              <a:t>Mainly for gas exploration.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2A35A-FFD7-4533-8D3A-8120F8880B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What is the data used for? [1]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E493E3-5044-4B85-9CF8-23CCC3C9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C9EC1EC-612D-484E-B864-0D46BBD31D84}"/>
              </a:ext>
            </a:extLst>
          </p:cNvPr>
          <p:cNvSpPr txBox="1">
            <a:spLocks/>
          </p:cNvSpPr>
          <p:nvPr/>
        </p:nvSpPr>
        <p:spPr>
          <a:xfrm>
            <a:off x="179132" y="4949270"/>
            <a:ext cx="8184662" cy="3088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400" b="0" i="0" kern="1200" baseline="0">
                <a:solidFill>
                  <a:schemeClr val="tx2"/>
                </a:solidFill>
                <a:latin typeface="Uni Sans" charset="0"/>
                <a:ea typeface="Uni Sans" charset="0"/>
                <a:cs typeface="Uni Sans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latin typeface="Garamond" panose="02020404030301010803" pitchFamily="18" charset="0"/>
              </a:rPr>
              <a:t>[1] https://www.sciencedirect.com/science/article/pii/B9780444534460000136</a:t>
            </a:r>
          </a:p>
        </p:txBody>
      </p:sp>
    </p:spTree>
    <p:extLst>
      <p:ext uri="{BB962C8B-B14F-4D97-AF65-F5344CB8AC3E}">
        <p14:creationId xmlns:p14="http://schemas.microsoft.com/office/powerpoint/2010/main" val="2030554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2A35A-FFD7-4533-8D3A-8120F8880B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How are experiments conducted?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E493E3-5044-4B85-9CF8-23CCC3C9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Experiment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2511211-22BF-4F21-9164-127D193A0DFC}"/>
              </a:ext>
            </a:extLst>
          </p:cNvPr>
          <p:cNvSpPr txBox="1">
            <a:spLocks/>
          </p:cNvSpPr>
          <p:nvPr/>
        </p:nvSpPr>
        <p:spPr>
          <a:xfrm>
            <a:off x="179131" y="4778931"/>
            <a:ext cx="8542837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400" b="0" i="0" kern="1200" baseline="0">
                <a:solidFill>
                  <a:schemeClr val="tx2"/>
                </a:solidFill>
                <a:latin typeface="Uni Sans" charset="0"/>
                <a:ea typeface="Uni Sans" charset="0"/>
                <a:cs typeface="Uni Sans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latin typeface="Garamond" panose="02020404030301010803" pitchFamily="18" charset="0"/>
              </a:rPr>
              <a:t>[2] https://commons.wikimedia.org/wiki/File:Streamer-detail_hg.jpg</a:t>
            </a:r>
          </a:p>
          <a:p>
            <a:r>
              <a:rPr lang="en-US" sz="800" dirty="0">
                <a:latin typeface="Garamond" panose="02020404030301010803" pitchFamily="18" charset="0"/>
              </a:rPr>
              <a:t>[3] https://infograph.venngage.com/p/100165/seismic-survey-poster</a:t>
            </a:r>
          </a:p>
          <a:p>
            <a:endParaRPr lang="en-US" sz="9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4A567B-A71A-4008-BCAD-C98B24608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112" y="1936252"/>
            <a:ext cx="2688841" cy="178982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C46B81-5515-4619-9E52-480D247BF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16" y="2058710"/>
            <a:ext cx="4709242" cy="2586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357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2A35A-FFD7-4533-8D3A-8120F8880B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What does data tell us? [4]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E493E3-5044-4B85-9CF8-23CCC3C9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Reflections</a:t>
            </a:r>
          </a:p>
        </p:txBody>
      </p:sp>
      <p:pic>
        <p:nvPicPr>
          <p:cNvPr id="2050" name="Picture 2" descr="Simple seismic acquisition diagram">
            <a:extLst>
              <a:ext uri="{FF2B5EF4-FFF2-40B4-BE49-F238E27FC236}">
                <a16:creationId xmlns:a16="http://schemas.microsoft.com/office/drawing/2014/main" id="{AFBE9ACE-3E08-46FB-8F7B-C375CC6F9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125" y="2176690"/>
            <a:ext cx="1739301" cy="258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0938C0-2E1E-4FBF-8EA9-003E76BBC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876" y="2176690"/>
            <a:ext cx="1739301" cy="25894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721F2A-35CC-4C7D-931B-FFBBA5BA5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851" y="2176690"/>
            <a:ext cx="1734077" cy="2589452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2B8311D-5BE9-46D5-BB53-245AB33568B4}"/>
              </a:ext>
            </a:extLst>
          </p:cNvPr>
          <p:cNvSpPr txBox="1">
            <a:spLocks/>
          </p:cNvSpPr>
          <p:nvPr/>
        </p:nvSpPr>
        <p:spPr>
          <a:xfrm>
            <a:off x="179131" y="4904509"/>
            <a:ext cx="8542837" cy="3088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400" b="0" i="0" kern="1200" baseline="0">
                <a:solidFill>
                  <a:schemeClr val="tx2"/>
                </a:solidFill>
                <a:latin typeface="Uni Sans" charset="0"/>
                <a:ea typeface="Uni Sans" charset="0"/>
                <a:cs typeface="Uni Sans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latin typeface="Garamond" panose="02020404030301010803" pitchFamily="18" charset="0"/>
              </a:rPr>
              <a:t>[4] https://www.ucl.ac.uk/EarthSci/people/lidunka/GEOL2014/Geophysics4 - Seismic waves/Seismology/An Introduction to Reflection Seismology Data Processing.htm</a:t>
            </a:r>
          </a:p>
        </p:txBody>
      </p:sp>
    </p:spTree>
    <p:extLst>
      <p:ext uri="{BB962C8B-B14F-4D97-AF65-F5344CB8AC3E}">
        <p14:creationId xmlns:p14="http://schemas.microsoft.com/office/powerpoint/2010/main" val="6900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E493E3-5044-4B85-9CF8-23CCC3C9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Seismic Reflection Application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6FC3BFC-9A1D-49F6-8F91-DFB4E4E97D84}"/>
              </a:ext>
            </a:extLst>
          </p:cNvPr>
          <p:cNvSpPr txBox="1">
            <a:spLocks/>
          </p:cNvSpPr>
          <p:nvPr/>
        </p:nvSpPr>
        <p:spPr>
          <a:xfrm>
            <a:off x="179131" y="4913890"/>
            <a:ext cx="8542837" cy="2287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400" b="0" i="0" kern="1200" baseline="0">
                <a:solidFill>
                  <a:schemeClr val="tx2"/>
                </a:solidFill>
                <a:latin typeface="Uni Sans" charset="0"/>
                <a:ea typeface="Uni Sans" charset="0"/>
                <a:cs typeface="Uni Sans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latin typeface="Garamond" panose="02020404030301010803" pitchFamily="18" charset="0"/>
              </a:rPr>
              <a:t>[5] https://steveholbrook.com/research/cascadia2d/coast_cruise_report.pdf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F6257E-C63E-4D78-BA53-9A2BDEA9E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303" y="1536830"/>
            <a:ext cx="5444205" cy="335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0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9ECD70-A389-4962-8B5E-626B184F77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Marine mammals use sound to communicate.</a:t>
            </a:r>
          </a:p>
          <a:p>
            <a:r>
              <a:rPr lang="en-US" dirty="0"/>
              <a:t>Loud sounds effect their behavior.</a:t>
            </a:r>
          </a:p>
          <a:p>
            <a:r>
              <a:rPr lang="en-US" dirty="0"/>
              <a:t>Deadly at certain ranges.</a:t>
            </a:r>
          </a:p>
          <a:p>
            <a:r>
              <a:rPr lang="en-US" dirty="0"/>
              <a:t>Important to estimate impact.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2A35A-FFD7-4533-8D3A-8120F8880B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How much noise is being emitted? How is wildlife effected?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E493E3-5044-4B85-9CF8-23CCC3C9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Impact</a:t>
            </a:r>
          </a:p>
        </p:txBody>
      </p:sp>
    </p:spTree>
    <p:extLst>
      <p:ext uri="{BB962C8B-B14F-4D97-AF65-F5344CB8AC3E}">
        <p14:creationId xmlns:p14="http://schemas.microsoft.com/office/powerpoint/2010/main" val="2797849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E493E3-5044-4B85-9CF8-23CCC3C9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08AB771-D55D-4114-8C93-E79D5DD9F00C}"/>
              </a:ext>
            </a:extLst>
          </p:cNvPr>
          <p:cNvSpPr txBox="1">
            <a:spLocks/>
          </p:cNvSpPr>
          <p:nvPr/>
        </p:nvSpPr>
        <p:spPr>
          <a:xfrm>
            <a:off x="447923" y="2320239"/>
            <a:ext cx="8197114" cy="225176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Estimate the impact of reflection surveys on marine mammals from publicly available data sets.</a:t>
            </a:r>
          </a:p>
        </p:txBody>
      </p:sp>
    </p:spTree>
    <p:extLst>
      <p:ext uri="{BB962C8B-B14F-4D97-AF65-F5344CB8AC3E}">
        <p14:creationId xmlns:p14="http://schemas.microsoft.com/office/powerpoint/2010/main" val="79225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9ECD70-A389-4962-8B5E-626B184F77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923" y="1592207"/>
            <a:ext cx="8197114" cy="297979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Preprocess raw hydrophone data.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Compute sound metrics.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Apply linear regression and random forest.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Compare results to other models.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E493E3-5044-4B85-9CF8-23CCC3C9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4187461031"/>
      </p:ext>
    </p:extLst>
  </p:cSld>
  <p:clrMapOvr>
    <a:masterClrMapping/>
  </p:clrMapOvr>
</p:sld>
</file>

<file path=ppt/theme/theme1.xml><?xml version="1.0" encoding="utf-8"?>
<a:theme xmlns:a="http://schemas.openxmlformats.org/drawingml/2006/main" name="2_Custom Design">
  <a:themeElements>
    <a:clrScheme name="4b2e83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Custom 2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3270</TotalTime>
  <Words>1436</Words>
  <Application>Microsoft Office PowerPoint</Application>
  <PresentationFormat>On-screen Show (16:9)</PresentationFormat>
  <Paragraphs>158</Paragraphs>
  <Slides>29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Calibri</vt:lpstr>
      <vt:lpstr>Cambria Math</vt:lpstr>
      <vt:lpstr>Encode Sans Normal Black</vt:lpstr>
      <vt:lpstr>Garamond</vt:lpstr>
      <vt:lpstr>Lucida Grande</vt:lpstr>
      <vt:lpstr>Open Sans</vt:lpstr>
      <vt:lpstr>Open Sans Light</vt:lpstr>
      <vt:lpstr>Uni Sans</vt:lpstr>
      <vt:lpstr>2_Custom Design</vt:lpstr>
      <vt:lpstr>1_Custom Design</vt:lpstr>
      <vt:lpstr>Machine Learning on Seismic Streamer Data </vt:lpstr>
      <vt:lpstr>Marine Seismic Reflection Surveys</vt:lpstr>
      <vt:lpstr>Purpose</vt:lpstr>
      <vt:lpstr>The Experiment</vt:lpstr>
      <vt:lpstr>Interpreting Reflections</vt:lpstr>
      <vt:lpstr>Seismic Reflection Application</vt:lpstr>
      <vt:lpstr>Environmental Impact</vt:lpstr>
      <vt:lpstr>Project Goal</vt:lpstr>
      <vt:lpstr>Steps</vt:lpstr>
      <vt:lpstr>Data – Cruises, Lines and Shots</vt:lpstr>
      <vt:lpstr>Data – Single Shot</vt:lpstr>
      <vt:lpstr>Time Series Analysis</vt:lpstr>
      <vt:lpstr>Time-Frequency Analysis</vt:lpstr>
      <vt:lpstr>Transmission Loss</vt:lpstr>
      <vt:lpstr>Effect of Depth (TL)</vt:lpstr>
      <vt:lpstr>Effect of Depth (Rays)</vt:lpstr>
      <vt:lpstr>Sound Level</vt:lpstr>
      <vt:lpstr>90% Energy Window (T90)</vt:lpstr>
      <vt:lpstr>Frequency Content</vt:lpstr>
      <vt:lpstr>Preprocessing and Storage</vt:lpstr>
      <vt:lpstr>Features</vt:lpstr>
      <vt:lpstr>Method: Linear Regression</vt:lpstr>
      <vt:lpstr>RESULTS: Linear Regression</vt:lpstr>
      <vt:lpstr>Method: Random Forest</vt:lpstr>
      <vt:lpstr>RESULTS: Random Forest</vt:lpstr>
      <vt:lpstr>RESULTS: Comparison of LR and RF</vt:lpstr>
      <vt:lpstr>Future Work</vt:lpstr>
      <vt:lpstr>QUESTIONS?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Ellory D Freneau</cp:lastModifiedBy>
  <cp:revision>350</cp:revision>
  <dcterms:created xsi:type="dcterms:W3CDTF">2014-10-14T00:51:43Z</dcterms:created>
  <dcterms:modified xsi:type="dcterms:W3CDTF">2020-02-22T22:30:23Z</dcterms:modified>
</cp:coreProperties>
</file>